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345" r:id="rId2"/>
    <p:sldId id="470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274" r:id="rId15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32"/>
    <a:srgbClr val="FF0066"/>
    <a:srgbClr val="76B531"/>
    <a:srgbClr val="8EC83E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4164" autoAdjust="0"/>
  </p:normalViewPr>
  <p:slideViewPr>
    <p:cSldViewPr>
      <p:cViewPr varScale="1">
        <p:scale>
          <a:sx n="74" d="100"/>
          <a:sy n="74" d="100"/>
        </p:scale>
        <p:origin x="17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530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306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226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616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89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14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9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36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44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88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35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4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48933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4167607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3600" b="1" dirty="0" smtClean="0">
                <a:solidFill>
                  <a:schemeClr val="bg1"/>
                </a:solidFill>
              </a:rPr>
              <a:t>Hoofdstuk 4</a:t>
            </a:r>
            <a:br>
              <a:rPr lang="nl-NL" sz="36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Elektriciteit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79" y="5331075"/>
            <a:ext cx="3217539" cy="546198"/>
          </a:xfrm>
        </p:spPr>
        <p:txBody>
          <a:bodyPr>
            <a:noAutofit/>
          </a:bodyPr>
          <a:lstStyle/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4.2 Spanningsbronnen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5" y="6095701"/>
            <a:ext cx="2415205" cy="76229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50587" r="9107"/>
          <a:stretch/>
        </p:blipFill>
        <p:spPr>
          <a:xfrm>
            <a:off x="5004048" y="2399723"/>
            <a:ext cx="2376264" cy="3456000"/>
          </a:xfrm>
          <a:prstGeom prst="rect">
            <a:avLst/>
          </a:prstGeom>
          <a:ln w="19050">
            <a:noFill/>
          </a:ln>
        </p:spPr>
      </p:pic>
      <p:pic>
        <p:nvPicPr>
          <p:cNvPr id="10" name="Picture 2" descr="Afbeeldingsresultaat voor spanningsmeter eurofysic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2" t="32576" r="57362" b="27996"/>
          <a:stretch/>
        </p:blipFill>
        <p:spPr bwMode="auto">
          <a:xfrm>
            <a:off x="7452320" y="2399723"/>
            <a:ext cx="1691680" cy="3456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6"/>
          <a:srcRect l="57552" t="22477" r="18476" b="6682"/>
          <a:stretch/>
        </p:blipFill>
        <p:spPr>
          <a:xfrm>
            <a:off x="1" y="2399723"/>
            <a:ext cx="1619671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024" y="4200241"/>
            <a:ext cx="3152775" cy="22764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4.2 Spanningsbronnen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De juiste spanning gebruiken</a:t>
            </a:r>
          </a:p>
          <a:p>
            <a:r>
              <a:rPr lang="nl-NL" i="1" dirty="0" smtClean="0"/>
              <a:t>Voorbeeld:</a:t>
            </a:r>
          </a:p>
          <a:p>
            <a:pPr lvl="1"/>
            <a:r>
              <a:rPr lang="nl-NL" dirty="0" smtClean="0"/>
              <a:t>Twee batterijen van 1,5 V in een afstandsbediening</a:t>
            </a:r>
          </a:p>
          <a:p>
            <a:pPr lvl="1"/>
            <a:r>
              <a:rPr lang="nl-NL" dirty="0" smtClean="0"/>
              <a:t>Leveren samen een spanning van 3 V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9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4.2 Spanningsbronnen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De dynamo</a:t>
            </a:r>
          </a:p>
          <a:p>
            <a:r>
              <a:rPr lang="nl-NL" dirty="0" smtClean="0"/>
              <a:t>Belangrijkste onderdelen van een </a:t>
            </a:r>
            <a:r>
              <a:rPr lang="nl-NL" b="1" dirty="0" smtClean="0">
                <a:solidFill>
                  <a:srgbClr val="8FAA32"/>
                </a:solidFill>
              </a:rPr>
              <a:t>dynamo</a:t>
            </a:r>
            <a:r>
              <a:rPr lang="nl-NL" dirty="0" smtClean="0"/>
              <a:t>: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</a:rPr>
              <a:t>Magneet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</a:rPr>
              <a:t>Spoel </a:t>
            </a:r>
            <a:r>
              <a:rPr lang="nl-NL" dirty="0"/>
              <a:t>van </a:t>
            </a:r>
            <a:r>
              <a:rPr lang="nl-NL" dirty="0" smtClean="0"/>
              <a:t>koperdraad </a:t>
            </a:r>
            <a:r>
              <a:rPr lang="nl-NL" i="1" dirty="0" smtClean="0"/>
              <a:t>(draad die een aantal keer ergens omheen is gedraaid)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695" y="4704095"/>
            <a:ext cx="4266207" cy="14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94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4.2 Spanningsbronnen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De dynamo</a:t>
            </a:r>
          </a:p>
          <a:p>
            <a:r>
              <a:rPr lang="nl-NL" dirty="0" smtClean="0"/>
              <a:t>Koperdraad is om een magneet gedraaid</a:t>
            </a:r>
          </a:p>
          <a:p>
            <a:pPr lvl="1"/>
            <a:r>
              <a:rPr lang="nl-NL" i="1" dirty="0" smtClean="0"/>
              <a:t>Magneet </a:t>
            </a:r>
            <a:r>
              <a:rPr lang="nl-NL" i="1" dirty="0"/>
              <a:t>en spoelen </a:t>
            </a:r>
            <a:r>
              <a:rPr lang="nl-NL" i="1" dirty="0" smtClean="0"/>
              <a:t>raken</a:t>
            </a:r>
            <a:br>
              <a:rPr lang="nl-NL" i="1" dirty="0" smtClean="0"/>
            </a:br>
            <a:r>
              <a:rPr lang="nl-NL" i="1" dirty="0" smtClean="0"/>
              <a:t>elkaar niet!</a:t>
            </a:r>
          </a:p>
          <a:p>
            <a:pPr lvl="3"/>
            <a:endParaRPr lang="nl-NL" i="1" dirty="0"/>
          </a:p>
          <a:p>
            <a:r>
              <a:rPr lang="nl-NL" dirty="0"/>
              <a:t>Magneet draait, in de </a:t>
            </a:r>
            <a:r>
              <a:rPr lang="nl-NL" dirty="0" smtClean="0"/>
              <a:t>spoel</a:t>
            </a:r>
            <a:br>
              <a:rPr lang="nl-NL" dirty="0" smtClean="0"/>
            </a:br>
            <a:r>
              <a:rPr lang="nl-NL" dirty="0" smtClean="0"/>
              <a:t>wordt </a:t>
            </a:r>
            <a:r>
              <a:rPr lang="nl-NL" dirty="0"/>
              <a:t>spanning </a:t>
            </a:r>
            <a:r>
              <a:rPr lang="nl-NL" dirty="0" smtClean="0"/>
              <a:t>opgewekt</a:t>
            </a:r>
            <a:br>
              <a:rPr lang="nl-NL" dirty="0" smtClean="0"/>
            </a:br>
            <a:r>
              <a:rPr lang="nl-NL" dirty="0" smtClean="0">
                <a:sym typeface="Wingdings" panose="05000000000000000000" pitchFamily="2" charset="2"/>
              </a:rPr>
              <a:t> fietslampje gaat branden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939115"/>
            <a:ext cx="30861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26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4.2 Spanningsbronnen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8FAA32"/>
                </a:solidFill>
              </a:rPr>
              <a:t>Plus</a:t>
            </a:r>
            <a:r>
              <a:rPr lang="nl-NL" b="1" dirty="0" smtClean="0"/>
              <a:t> Een zelfbouwbatterij</a:t>
            </a:r>
          </a:p>
          <a:p>
            <a:r>
              <a:rPr lang="nl-NL" i="1" dirty="0" smtClean="0">
                <a:solidFill>
                  <a:srgbClr val="8FAA32"/>
                </a:solidFill>
              </a:rPr>
              <a:t>Meer weten? </a:t>
            </a:r>
            <a:r>
              <a:rPr lang="nl-NL" i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 lees de tekst op blz. 52!</a:t>
            </a:r>
            <a:endParaRPr lang="nl-NL" i="1" dirty="0" smtClean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864" y="2745902"/>
            <a:ext cx="6211869" cy="3567388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409202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105394"/>
            <a:ext cx="8352928" cy="1470025"/>
          </a:xfrm>
        </p:spPr>
        <p:txBody>
          <a:bodyPr/>
          <a:lstStyle/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Spanningsbronnen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210639" y="3284985"/>
            <a:ext cx="8679012" cy="2718472"/>
          </a:xfrm>
        </p:spPr>
        <p:txBody>
          <a:bodyPr>
            <a:normAutofit fontScale="85000" lnSpcReduction="10000"/>
          </a:bodyPr>
          <a:lstStyle/>
          <a:p>
            <a:r>
              <a:rPr lang="nl-NL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Doelen:</a:t>
            </a:r>
          </a:p>
          <a:p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</a:t>
            </a:r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voorbeelden noemen van verschillende spanningsbronnen</a:t>
            </a:r>
          </a:p>
          <a:p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uitleggen wat er wordt bedoeld met de spanning en hoe deze kan worden gemeten</a:t>
            </a:r>
          </a:p>
          <a:p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weet wat ‘in serie schakelen</a:t>
            </a:r>
            <a:r>
              <a:rPr lang="nl-NL" sz="28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 betekent</a:t>
            </a:r>
            <a:endParaRPr lang="nl-NL" sz="2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uitleggen uit welke onderdelen een dynamo bestaat en hoe ee</a:t>
            </a:r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dynamo werkt</a:t>
            </a:r>
            <a:endParaRPr lang="nl-NL" sz="2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96" y="6003457"/>
            <a:ext cx="1790855" cy="746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9" y="6248265"/>
            <a:ext cx="1371791" cy="257211"/>
          </a:xfrm>
          <a:prstGeom prst="rect">
            <a:avLst/>
          </a:prstGeom>
        </p:spPr>
      </p:pic>
      <p:pic>
        <p:nvPicPr>
          <p:cNvPr id="6" name="Afbeelding 5" descr="D:\Users\Inge\Documents\School\4. Stoas Vilentum Hogeschool\Stage Clusius College Alkmaar\Algemeen\Huisstijl\Kleurenbalk Clusius College kleur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18771"/>
            <a:ext cx="1547663" cy="4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4.2 Spanningsbronnen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Spanning</a:t>
            </a:r>
          </a:p>
          <a:p>
            <a:r>
              <a:rPr lang="nl-NL" b="1" dirty="0" smtClean="0">
                <a:solidFill>
                  <a:srgbClr val="8FAA32"/>
                </a:solidFill>
              </a:rPr>
              <a:t>Spanningsbron</a:t>
            </a:r>
            <a:r>
              <a:rPr lang="nl-NL" dirty="0" smtClean="0"/>
              <a:t> levert </a:t>
            </a:r>
            <a:r>
              <a:rPr lang="nl-NL" u="sng" dirty="0" smtClean="0"/>
              <a:t>elektrische energie</a:t>
            </a:r>
          </a:p>
          <a:p>
            <a:pPr lvl="3"/>
            <a:endParaRPr lang="nl-NL" dirty="0" smtClean="0"/>
          </a:p>
          <a:p>
            <a:r>
              <a:rPr lang="nl-NL" i="1" dirty="0" smtClean="0"/>
              <a:t>Voorbeelden:</a:t>
            </a:r>
          </a:p>
          <a:p>
            <a:pPr lvl="1"/>
            <a:r>
              <a:rPr lang="nl-NL" dirty="0" smtClean="0"/>
              <a:t>Batterijen</a:t>
            </a:r>
          </a:p>
          <a:p>
            <a:pPr lvl="1"/>
            <a:r>
              <a:rPr lang="nl-NL" dirty="0" smtClean="0"/>
              <a:t>Accu’s</a:t>
            </a:r>
          </a:p>
          <a:p>
            <a:pPr lvl="1"/>
            <a:r>
              <a:rPr lang="nl-NL" dirty="0" smtClean="0"/>
              <a:t>Dynamo’s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1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4.2 Spanningsbronnen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Spanning</a:t>
            </a:r>
          </a:p>
          <a:p>
            <a:r>
              <a:rPr lang="nl-NL" dirty="0"/>
              <a:t>Op </a:t>
            </a:r>
            <a:r>
              <a:rPr lang="nl-NL" dirty="0" smtClean="0"/>
              <a:t>batterijen staat altijd de </a:t>
            </a:r>
            <a:r>
              <a:rPr lang="nl-NL" b="1" dirty="0" smtClean="0">
                <a:solidFill>
                  <a:srgbClr val="8FAA32"/>
                </a:solidFill>
              </a:rPr>
              <a:t>spanning</a:t>
            </a:r>
            <a:r>
              <a:rPr lang="nl-NL" dirty="0" smtClean="0"/>
              <a:t> vermeld</a:t>
            </a:r>
          </a:p>
          <a:p>
            <a:pPr lvl="1"/>
            <a:r>
              <a:rPr lang="nl-NL" dirty="0" smtClean="0"/>
              <a:t>Grootte van de spanning gemeten in </a:t>
            </a:r>
            <a:r>
              <a:rPr lang="nl-NL" b="1" dirty="0" smtClean="0">
                <a:solidFill>
                  <a:srgbClr val="8FAA32"/>
                </a:solidFill>
              </a:rPr>
              <a:t>Volt (V)</a:t>
            </a:r>
            <a:endParaRPr lang="nl-NL" b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347092"/>
            <a:ext cx="5176050" cy="3034236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1225877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4.2 Spanningsbronnen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Spanning</a:t>
            </a:r>
          </a:p>
          <a:p>
            <a:r>
              <a:rPr lang="nl-NL" dirty="0" smtClean="0"/>
              <a:t>Spanning kunt je controleren met een </a:t>
            </a:r>
            <a:r>
              <a:rPr lang="nl-NL" b="1" dirty="0" smtClean="0">
                <a:solidFill>
                  <a:srgbClr val="8FAA32"/>
                </a:solidFill>
              </a:rPr>
              <a:t>spanningsmeter</a:t>
            </a:r>
            <a:r>
              <a:rPr lang="nl-NL" dirty="0" smtClean="0"/>
              <a:t> (voltmeter)</a:t>
            </a:r>
          </a:p>
          <a:p>
            <a:pPr lvl="3"/>
            <a:endParaRPr lang="nl-NL" dirty="0"/>
          </a:p>
          <a:p>
            <a:r>
              <a:rPr lang="nl-NL" dirty="0" smtClean="0"/>
              <a:t>Spanning </a:t>
            </a:r>
            <a:r>
              <a:rPr lang="nl-NL" dirty="0"/>
              <a:t>meet </a:t>
            </a:r>
            <a:r>
              <a:rPr lang="nl-NL" dirty="0" smtClean="0"/>
              <a:t>je</a:t>
            </a:r>
            <a:br>
              <a:rPr lang="nl-NL" dirty="0" smtClean="0"/>
            </a:br>
            <a:r>
              <a:rPr lang="nl-NL" u="sng" dirty="0" smtClean="0"/>
              <a:t>tussen </a:t>
            </a:r>
            <a:r>
              <a:rPr lang="nl-NL" u="sng" dirty="0"/>
              <a:t>de </a:t>
            </a:r>
            <a:r>
              <a:rPr lang="nl-NL" u="sng" dirty="0" smtClean="0"/>
              <a:t>pluspool</a:t>
            </a:r>
            <a:br>
              <a:rPr lang="nl-NL" u="sng" dirty="0" smtClean="0"/>
            </a:br>
            <a:r>
              <a:rPr lang="nl-NL" u="sng" dirty="0" smtClean="0"/>
              <a:t>en </a:t>
            </a:r>
            <a:r>
              <a:rPr lang="nl-NL" u="sng" dirty="0"/>
              <a:t>de minpool</a:t>
            </a:r>
            <a:r>
              <a:rPr lang="nl-NL" dirty="0"/>
              <a:t> </a:t>
            </a:r>
            <a:r>
              <a:rPr lang="nl-NL" dirty="0" smtClean="0"/>
              <a:t>van</a:t>
            </a:r>
            <a:br>
              <a:rPr lang="nl-NL" dirty="0" smtClean="0"/>
            </a:br>
            <a:r>
              <a:rPr lang="nl-NL" dirty="0" smtClean="0"/>
              <a:t>de spanningsbron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026" name="Picture 2" descr="Afbeeldingsresultaat voor spanningsmeter eurofys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25536" r="28339" b="24064"/>
          <a:stretch/>
        </p:blipFill>
        <p:spPr bwMode="auto">
          <a:xfrm>
            <a:off x="4283969" y="3548897"/>
            <a:ext cx="4402832" cy="2577268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42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4.2 Spanningsbronnen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r="1585"/>
          <a:stretch/>
        </p:blipFill>
        <p:spPr>
          <a:xfrm>
            <a:off x="4671136" y="1196752"/>
            <a:ext cx="4470663" cy="5279964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Energie vervoeren</a:t>
            </a:r>
          </a:p>
          <a:p>
            <a:r>
              <a:rPr lang="nl-NL" dirty="0" smtClean="0"/>
              <a:t>Vergelijken met vervoeren</a:t>
            </a:r>
            <a:br>
              <a:rPr lang="nl-NL" dirty="0" smtClean="0"/>
            </a:br>
            <a:r>
              <a:rPr lang="nl-NL" dirty="0" smtClean="0"/>
              <a:t>van benzine</a:t>
            </a:r>
          </a:p>
          <a:p>
            <a:pPr lvl="1"/>
            <a:r>
              <a:rPr lang="nl-NL" dirty="0" smtClean="0"/>
              <a:t>Hoe groter de tankauto,</a:t>
            </a:r>
            <a:br>
              <a:rPr lang="nl-NL" dirty="0" smtClean="0"/>
            </a:br>
            <a:r>
              <a:rPr lang="nl-NL" dirty="0" smtClean="0"/>
              <a:t>hoe meer benzine</a:t>
            </a:r>
            <a:br>
              <a:rPr lang="nl-NL" dirty="0" smtClean="0"/>
            </a:b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hoge spanning (V)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Hoe meer tankauto’s, hoe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meer energie  bij een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hoge</a:t>
            </a:r>
            <a:b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</a:b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stroomsterkte (A)</a:t>
            </a:r>
            <a:r>
              <a:rPr lang="nl-NL" dirty="0" smtClean="0">
                <a:sym typeface="Wingdings" panose="05000000000000000000" pitchFamily="2" charset="2"/>
              </a:rPr>
              <a:t> meer energie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00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4.2 Spanningsbronnen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Energie vervoeren</a:t>
            </a:r>
          </a:p>
          <a:p>
            <a:r>
              <a:rPr lang="nl-NL" dirty="0" smtClean="0"/>
              <a:t>Stroom </a:t>
            </a:r>
            <a:r>
              <a:rPr lang="nl-NL" u="sng" dirty="0" smtClean="0"/>
              <a:t>uitschakelen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spanning nog niet verdwenen, maar stroom vervoert geen energie</a:t>
            </a:r>
          </a:p>
          <a:p>
            <a:pPr lvl="3"/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i="1" dirty="0" smtClean="0">
                <a:sym typeface="Wingdings" panose="05000000000000000000" pitchFamily="2" charset="2"/>
              </a:rPr>
              <a:t>Benzinevoorbeeld: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Tankauto’s zijn er nog en er zit nog steeds benzine in  staan alleen stil en vervoeren geen benzine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5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4.2 Spanningsbronnen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De juiste spanning gebruiken</a:t>
            </a:r>
          </a:p>
          <a:p>
            <a:r>
              <a:rPr lang="nl-NL" dirty="0" smtClean="0"/>
              <a:t>Fietslampje ontworpen voor spanning van 6 V</a:t>
            </a:r>
          </a:p>
          <a:p>
            <a:pPr lvl="3"/>
            <a:endParaRPr lang="nl-NL" dirty="0" smtClean="0"/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Spanning van 6 V  lampje brandt goed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Spanning van 1,5 V  lampje brandt zwak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Spanning van 12 V  lampje brandt door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2050" name="Picture 2" descr="Afbeeldingsresultaat voor fietslampje 6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77325"/>
            <a:ext cx="1090464" cy="23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48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4.2 Spanningsbronnen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De juiste spanning gebruiken</a:t>
            </a:r>
          </a:p>
          <a:p>
            <a:r>
              <a:rPr lang="nl-NL" dirty="0" smtClean="0"/>
              <a:t>Vaak meer dan één batterij nodig voor de </a:t>
            </a:r>
            <a:r>
              <a:rPr lang="nl-NL" u="sng" dirty="0" smtClean="0"/>
              <a:t>juiste spanning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</a:rPr>
              <a:t>In serie schakelen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pluspool van de ene batterij tegen de minpool van de andere batterij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09" y="4703043"/>
            <a:ext cx="7666779" cy="6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83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7533</TotalTime>
  <Words>562</Words>
  <Application>Microsoft Office PowerPoint</Application>
  <PresentationFormat>Diavoorstelling (4:3)</PresentationFormat>
  <Paragraphs>118</Paragraphs>
  <Slides>14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Kantoorthema</vt:lpstr>
      <vt:lpstr>Hoofdstuk 4 Elektriciteit</vt:lpstr>
      <vt:lpstr>§4.2 Spanningsbronnen</vt:lpstr>
      <vt:lpstr>4.2 Spanningsbronnen</vt:lpstr>
      <vt:lpstr>4.2 Spanningsbronnen</vt:lpstr>
      <vt:lpstr>4.2 Spanningsbronnen</vt:lpstr>
      <vt:lpstr>4.2 Spanningsbronnen</vt:lpstr>
      <vt:lpstr>4.2 Spanningsbronnen</vt:lpstr>
      <vt:lpstr>4.2 Spanningsbronnen</vt:lpstr>
      <vt:lpstr>4.2 Spanningsbronnen</vt:lpstr>
      <vt:lpstr>4.2 Spanningsbronnen</vt:lpstr>
      <vt:lpstr>4.2 Spanningsbronnen</vt:lpstr>
      <vt:lpstr>4.2 Spanningsbronnen</vt:lpstr>
      <vt:lpstr>4.2 Spanningsbronnen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401</cp:revision>
  <cp:lastPrinted>2015-01-10T16:11:12Z</cp:lastPrinted>
  <dcterms:created xsi:type="dcterms:W3CDTF">2014-09-23T08:37:22Z</dcterms:created>
  <dcterms:modified xsi:type="dcterms:W3CDTF">2020-03-16T12:55:07Z</dcterms:modified>
</cp:coreProperties>
</file>